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5" r:id="rId2"/>
    <p:sldId id="281" r:id="rId3"/>
    <p:sldId id="268" r:id="rId4"/>
    <p:sldId id="256" r:id="rId5"/>
    <p:sldId id="257" r:id="rId6"/>
    <p:sldId id="270" r:id="rId7"/>
    <p:sldId id="271" r:id="rId8"/>
    <p:sldId id="273" r:id="rId9"/>
    <p:sldId id="269" r:id="rId10"/>
    <p:sldId id="258" r:id="rId11"/>
    <p:sldId id="260" r:id="rId12"/>
    <p:sldId id="279" r:id="rId13"/>
    <p:sldId id="282" r:id="rId14"/>
    <p:sldId id="278" r:id="rId15"/>
    <p:sldId id="265" r:id="rId16"/>
    <p:sldId id="284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30" autoAdjust="0"/>
  </p:normalViewPr>
  <p:slideViewPr>
    <p:cSldViewPr>
      <p:cViewPr varScale="1">
        <p:scale>
          <a:sx n="85" d="100"/>
          <a:sy n="85" d="100"/>
        </p:scale>
        <p:origin x="-1349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A46015-6ADF-41D1-BBE4-2469E1541FA2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91A12B-28D7-45A7-B4F6-AA9370913E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s2191720.jpg (1024×76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5225" cy="25717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70C0"/>
                </a:solidFill>
              </a:rPr>
              <a:t>Урок-презентация по теме :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«Служебные части речи. Предлог»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2133600"/>
            <a:ext cx="7993062" cy="2879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3200" b="1" i="1" dirty="0" smtClean="0">
              <a:solidFill>
                <a:srgbClr val="003E1C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Подготовила </a:t>
            </a:r>
          </a:p>
          <a:p>
            <a:pPr algn="r" eaLnBrk="1" hangingPunct="1">
              <a:buFont typeface="Arial" charset="0"/>
              <a:buNone/>
            </a:pPr>
            <a:r>
              <a:rPr lang="ru-RU" i="1" dirty="0" smtClean="0">
                <a:solidFill>
                  <a:schemeClr val="bg1"/>
                </a:solidFill>
              </a:rPr>
              <a:t>учитель русского языка и литературы </a:t>
            </a:r>
          </a:p>
          <a:p>
            <a:pPr algn="r" eaLnBrk="1" hangingPunct="1">
              <a:buFont typeface="Arial" charset="0"/>
              <a:buNone/>
            </a:pPr>
            <a:r>
              <a:rPr lang="ru-RU" i="1" dirty="0" smtClean="0">
                <a:solidFill>
                  <a:schemeClr val="bg1"/>
                </a:solidFill>
              </a:rPr>
              <a:t>Федорова Елена Викторовна</a:t>
            </a:r>
            <a:endParaRPr lang="ru-RU" i="1" dirty="0" smtClean="0">
              <a:solidFill>
                <a:schemeClr val="bg1"/>
              </a:solidFill>
            </a:endParaRPr>
          </a:p>
          <a:p>
            <a:pPr algn="r" eaLnBrk="1" hangingPunct="1">
              <a:buFont typeface="Arial" charset="0"/>
              <a:buNone/>
            </a:pPr>
            <a:r>
              <a:rPr lang="ru-RU" i="1" dirty="0" smtClean="0">
                <a:solidFill>
                  <a:schemeClr val="bg1"/>
                </a:solidFill>
              </a:rPr>
              <a:t>МБОУ СОШ № </a:t>
            </a:r>
            <a:r>
              <a:rPr lang="ru-RU" i="1" dirty="0" smtClean="0">
                <a:solidFill>
                  <a:schemeClr val="bg1"/>
                </a:solidFill>
              </a:rPr>
              <a:t>18 г.Иркутск </a:t>
            </a:r>
            <a:endParaRPr lang="ru-RU" i="1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z="1200" b="1" dirty="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400" b="1" i="1" dirty="0" smtClean="0">
              <a:solidFill>
                <a:srgbClr val="003E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Орфографические задачи.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Решите задачи.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1.</a:t>
            </a:r>
            <a:r>
              <a:rPr lang="ru-RU" sz="6600" dirty="0" smtClean="0"/>
              <a:t>¬</a:t>
            </a:r>
            <a:r>
              <a:rPr lang="ru-RU" dirty="0" smtClean="0"/>
              <a:t> + слово =  слитно</a:t>
            </a:r>
          </a:p>
          <a:p>
            <a:pPr marL="0" indent="0">
              <a:buNone/>
            </a:pPr>
            <a:r>
              <a:rPr lang="ru-RU" dirty="0" smtClean="0"/>
              <a:t>2. Предлог        +      слово = раздельно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3059832" y="2276872"/>
            <a:ext cx="1571636" cy="857256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55576" y="2996952"/>
            <a:ext cx="1656184" cy="870936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0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Игра «Исключи лишнее слово»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1. По линейке, по квартире, побежал</a:t>
            </a:r>
          </a:p>
          <a:p>
            <a:pPr>
              <a:buNone/>
            </a:pPr>
            <a:r>
              <a:rPr lang="ru-RU" sz="4000" dirty="0" smtClean="0"/>
              <a:t>2. Зашел, задел, за садом</a:t>
            </a:r>
          </a:p>
          <a:p>
            <a:pPr>
              <a:buNone/>
            </a:pPr>
            <a:r>
              <a:rPr lang="ru-RU" sz="4000" dirty="0" smtClean="0"/>
              <a:t>3. До вечера, до зимы, дочитал</a:t>
            </a:r>
          </a:p>
          <a:p>
            <a:pPr>
              <a:buNone/>
            </a:pPr>
            <a:r>
              <a:rPr lang="ru-RU" sz="4000" dirty="0" smtClean="0"/>
              <a:t>4. На земле, на траве, написал</a:t>
            </a:r>
          </a:p>
          <a:p>
            <a:pPr>
              <a:buNone/>
            </a:pPr>
            <a:r>
              <a:rPr lang="ru-RU" sz="3000" i="1" dirty="0" smtClean="0"/>
              <a:t>С какими словами чаще всего употребляются предлоги?</a:t>
            </a:r>
          </a:p>
          <a:p>
            <a:pPr>
              <a:buNone/>
            </a:pPr>
            <a:r>
              <a:rPr lang="ru-RU" sz="3000" i="1" dirty="0" smtClean="0"/>
              <a:t>Перед какими словами никогда не стоят предлоги?</a:t>
            </a:r>
            <a:endParaRPr lang="ru-RU" sz="3000" i="1" dirty="0"/>
          </a:p>
        </p:txBody>
      </p:sp>
    </p:spTree>
    <p:extLst>
      <p:ext uri="{BB962C8B-B14F-4D97-AF65-F5344CB8AC3E}">
        <p14:creationId xmlns="" xmlns:p14="http://schemas.microsoft.com/office/powerpoint/2010/main" val="42524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3600" b="1" dirty="0" smtClean="0"/>
              <a:t>Есть ли в русском языке предлоги, составленные из двух простых предлогов?</a:t>
            </a:r>
          </a:p>
          <a:p>
            <a:pPr>
              <a:buNone/>
            </a:pPr>
            <a:r>
              <a:rPr lang="ru-RU" sz="3600" b="1" dirty="0" smtClean="0"/>
              <a:t>Из леса - ?</a:t>
            </a:r>
          </a:p>
          <a:p>
            <a:pPr>
              <a:buNone/>
            </a:pPr>
            <a:r>
              <a:rPr lang="ru-RU" sz="3600" b="1" dirty="0" smtClean="0"/>
              <a:t>Под камнем - ?</a:t>
            </a:r>
          </a:p>
          <a:p>
            <a:pPr>
              <a:buNone/>
            </a:pPr>
            <a:r>
              <a:rPr lang="ru-RU" sz="3600" b="1" dirty="0" smtClean="0"/>
              <a:t>По реке -?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</a:rPr>
              <a:t>Правописание предлогов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2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Проверка в паре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400" dirty="0" smtClean="0"/>
              <a:t>1. Из леса – из-за леса</a:t>
            </a:r>
          </a:p>
          <a:p>
            <a:pPr marL="514350" indent="-514350">
              <a:buNone/>
            </a:pPr>
            <a:r>
              <a:rPr lang="ru-RU" sz="4400" dirty="0" smtClean="0"/>
              <a:t>2. Под камнем – из-под камня</a:t>
            </a:r>
          </a:p>
          <a:p>
            <a:pPr marL="514350" indent="-514350">
              <a:buNone/>
            </a:pPr>
            <a:r>
              <a:rPr lang="ru-RU" sz="4400" dirty="0" smtClean="0"/>
              <a:t>3. По реке – по-над речкой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</a:rPr>
              <a:t>Запомни</a:t>
            </a:r>
            <a:endParaRPr lang="ru-RU" b="1" dirty="0">
              <a:effectLst/>
            </a:endParaRPr>
          </a:p>
        </p:txBody>
      </p:sp>
      <p:pic>
        <p:nvPicPr>
          <p:cNvPr id="4" name="Содержимое 3" descr="0_503db_6ee6a20a_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8143932" cy="5286412"/>
          </a:xfrm>
        </p:spPr>
      </p:pic>
      <p:sp>
        <p:nvSpPr>
          <p:cNvPr id="5" name="TextBox 4"/>
          <p:cNvSpPr txBox="1"/>
          <p:nvPr/>
        </p:nvSpPr>
        <p:spPr>
          <a:xfrm>
            <a:off x="2071670" y="3429000"/>
            <a:ext cx="31886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Garamond" pitchFamily="18" charset="0"/>
              </a:rPr>
              <a:t>и</a:t>
            </a:r>
            <a:r>
              <a:rPr lang="ru-RU" sz="8000" b="1" dirty="0" smtClean="0">
                <a:solidFill>
                  <a:srgbClr val="FF0000"/>
                </a:solidFill>
                <a:latin typeface="Garamond" pitchFamily="18" charset="0"/>
              </a:rPr>
              <a:t>з-за</a:t>
            </a:r>
          </a:p>
          <a:p>
            <a:r>
              <a:rPr lang="ru-RU" sz="8000" b="1" dirty="0">
                <a:solidFill>
                  <a:srgbClr val="FF0000"/>
                </a:solidFill>
                <a:latin typeface="Garamond" pitchFamily="18" charset="0"/>
              </a:rPr>
              <a:t>и</a:t>
            </a:r>
            <a:r>
              <a:rPr lang="ru-RU" sz="8000" b="1" dirty="0" smtClean="0">
                <a:solidFill>
                  <a:srgbClr val="FF0000"/>
                </a:solidFill>
                <a:latin typeface="Garamond" pitchFamily="18" charset="0"/>
              </a:rPr>
              <a:t>з-под</a:t>
            </a:r>
            <a:endParaRPr lang="ru-RU" sz="80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9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9203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Найдите ошибку в предложении: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591" y="1124744"/>
            <a:ext cx="8100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/>
                </a:solidFill>
                <a:latin typeface="Calibri" pitchFamily="34" charset="0"/>
              </a:rPr>
              <a:t>   </a:t>
            </a:r>
            <a:r>
              <a:rPr lang="ru-RU" sz="4800" b="1" dirty="0" smtClean="0">
                <a:solidFill>
                  <a:schemeClr val="accent6"/>
                </a:solidFill>
              </a:rPr>
              <a:t>Я пришёл со школы в два часа дня.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503" y="2780927"/>
            <a:ext cx="798705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Пришёл  (</a:t>
            </a:r>
            <a:r>
              <a:rPr lang="ru-RU" sz="4800" b="1" dirty="0" smtClean="0">
                <a:solidFill>
                  <a:schemeClr val="accent3"/>
                </a:solidFill>
              </a:rPr>
              <a:t>откуда?</a:t>
            </a:r>
            <a:r>
              <a:rPr lang="ru-RU" sz="4800" b="1" dirty="0" smtClean="0"/>
              <a:t>) </a:t>
            </a:r>
            <a:r>
              <a:rPr lang="ru-RU" sz="4800" b="1" dirty="0" smtClean="0">
                <a:solidFill>
                  <a:srgbClr val="FF0000"/>
                </a:solidFill>
              </a:rPr>
              <a:t>из</a:t>
            </a:r>
            <a:r>
              <a:rPr lang="ru-RU" sz="4800" b="1" dirty="0" smtClean="0"/>
              <a:t> школы.</a:t>
            </a:r>
          </a:p>
          <a:p>
            <a:pPr algn="ctr"/>
            <a:r>
              <a:rPr lang="ru-RU" sz="4800" b="1" dirty="0"/>
              <a:t>Пришёл ( </a:t>
            </a:r>
            <a:r>
              <a:rPr lang="ru-RU" sz="4800" b="1" dirty="0">
                <a:solidFill>
                  <a:schemeClr val="accent3"/>
                </a:solidFill>
              </a:rPr>
              <a:t>куда?</a:t>
            </a:r>
            <a:r>
              <a:rPr lang="ru-RU" sz="4800" b="1" dirty="0"/>
              <a:t>) </a:t>
            </a:r>
            <a:r>
              <a:rPr lang="ru-RU" sz="4800" b="1" dirty="0">
                <a:solidFill>
                  <a:srgbClr val="FF0000"/>
                </a:solidFill>
              </a:rPr>
              <a:t>в</a:t>
            </a:r>
            <a:r>
              <a:rPr lang="ru-RU" sz="4800" b="1" dirty="0"/>
              <a:t> школу.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Куда?          Откуда?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  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800" b="1" dirty="0">
                <a:solidFill>
                  <a:srgbClr val="FF0000"/>
                </a:solidFill>
              </a:rPr>
              <a:t>                  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</a:p>
          <a:p>
            <a:endParaRPr lang="ru-RU" sz="4800" b="1" dirty="0">
              <a:latin typeface="Calibri" pitchFamily="34" charset="0"/>
            </a:endParaRPr>
          </a:p>
          <a:p>
            <a:endParaRPr lang="ru-RU" sz="4800" b="1" dirty="0" smtClean="0">
              <a:latin typeface="Calibri" pitchFamily="34" charset="0"/>
            </a:endParaRPr>
          </a:p>
          <a:p>
            <a:endParaRPr lang="ru-RU" sz="4800" b="1" dirty="0">
              <a:latin typeface="Calibri" pitchFamily="34" charset="0"/>
            </a:endParaRPr>
          </a:p>
          <a:p>
            <a:endParaRPr lang="ru-RU" sz="4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5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3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9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Выучить параграф №13.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Сделать упр. 62 по заданию в учебнике.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4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ym typeface="Wingdings" panose="05000000000000000000" pitchFamily="2" charset="2"/>
              </a:rPr>
              <a:t>Спасибо за работу     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14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Распределительный диктант</a:t>
            </a:r>
            <a:endParaRPr lang="ru-RU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60341898"/>
              </p:ext>
            </p:extLst>
          </p:nvPr>
        </p:nvGraphicFramePr>
        <p:xfrm>
          <a:off x="755576" y="1628800"/>
          <a:ext cx="7931224" cy="491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612"/>
                <a:gridCol w="3965612"/>
              </a:tblGrid>
              <a:tr h="70223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Ъ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Ь</a:t>
                      </a:r>
                      <a:endParaRPr lang="ru-RU" sz="4000" dirty="0"/>
                    </a:p>
                  </a:txBody>
                  <a:tcPr/>
                </a:tc>
              </a:tr>
              <a:tr h="70223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Объединение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Бьет</a:t>
                      </a:r>
                      <a:endParaRPr lang="ru-RU" sz="4000" dirty="0"/>
                    </a:p>
                  </a:txBody>
                  <a:tcPr/>
                </a:tc>
              </a:tr>
              <a:tr h="70223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Изъян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Рьяный</a:t>
                      </a:r>
                      <a:endParaRPr lang="ru-RU" sz="4000" dirty="0"/>
                    </a:p>
                  </a:txBody>
                  <a:tcPr/>
                </a:tc>
              </a:tr>
              <a:tr h="70223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Подъезд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Обезьяна</a:t>
                      </a:r>
                      <a:endParaRPr lang="ru-RU" sz="4000" dirty="0"/>
                    </a:p>
                  </a:txBody>
                  <a:tcPr/>
                </a:tc>
              </a:tr>
              <a:tr h="70223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Объявление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Вьюнок</a:t>
                      </a:r>
                      <a:endParaRPr lang="ru-RU" sz="4000" dirty="0"/>
                    </a:p>
                  </a:txBody>
                  <a:tcPr/>
                </a:tc>
              </a:tr>
              <a:tr h="70223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Подъем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smtClean="0"/>
                        <a:t>Вьюга</a:t>
                      </a:r>
                      <a:endParaRPr lang="ru-RU" sz="4000" dirty="0"/>
                    </a:p>
                  </a:txBody>
                  <a:tcPr/>
                </a:tc>
              </a:tr>
              <a:tr h="70223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Объяснение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Разнотравье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296"/>
            <a:ext cx="7280614" cy="258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3286148" cy="358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735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(до)ехал (до)деревни</a:t>
            </a:r>
            <a:r>
              <a:rPr lang="en-US" dirty="0">
                <a:solidFill>
                  <a:schemeClr val="tx1"/>
                </a:solidFill>
              </a:rPr>
              <a:t>,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(про)читал (про)завод</a:t>
            </a:r>
            <a:r>
              <a:rPr lang="en-US" dirty="0">
                <a:solidFill>
                  <a:schemeClr val="tx1"/>
                </a:solidFill>
              </a:rPr>
              <a:t>,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(по)бежал (по)дороге</a:t>
            </a:r>
            <a:r>
              <a:rPr lang="en-US" dirty="0">
                <a:solidFill>
                  <a:schemeClr val="tx1"/>
                </a:solidFill>
              </a:rPr>
              <a:t>,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(под)полз (под)машину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</a:rPr>
              <a:t>Внимательно прочитайте написанные словосочетания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</a:rPr>
              <a:t>На какие две группы можно разделить находящиеся в скобках слова?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86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980728"/>
            <a:ext cx="6228184" cy="32849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Раздельное написание предлогов с другими словами. Отличие предлогов от приставок.</a:t>
            </a:r>
            <a:endParaRPr lang="ru-RU" dirty="0"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1800200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Тема урока: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0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07504" y="1268760"/>
            <a:ext cx="87129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dirty="0" smtClean="0">
                <a:solidFill>
                  <a:srgbClr val="333333"/>
                </a:solidFill>
                <a:latin typeface="+mn-lt"/>
              </a:rPr>
              <a:t>1.Повторить материал по теме урока.</a:t>
            </a:r>
          </a:p>
          <a:p>
            <a:pPr eaLnBrk="1" hangingPunct="1"/>
            <a:r>
              <a:rPr lang="ru-RU" altLang="ru-RU" sz="3600" dirty="0" smtClean="0">
                <a:solidFill>
                  <a:srgbClr val="333333"/>
                </a:solidFill>
                <a:latin typeface="+mn-lt"/>
              </a:rPr>
              <a:t> Научиться применять правило на практике.</a:t>
            </a:r>
          </a:p>
          <a:p>
            <a:pPr eaLnBrk="1" hangingPunct="1"/>
            <a:r>
              <a:rPr lang="ru-RU" altLang="ru-RU" sz="3600" dirty="0" smtClean="0">
                <a:solidFill>
                  <a:srgbClr val="333333"/>
                </a:solidFill>
                <a:latin typeface="+mn-lt"/>
              </a:rPr>
              <a:t>.</a:t>
            </a:r>
            <a:endParaRPr lang="ru-RU" altLang="ru-RU" sz="36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3" y="116633"/>
            <a:ext cx="8458200" cy="1141094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rgbClr val="333333"/>
                </a:solidFill>
                <a:effectLst/>
              </a:rPr>
              <a:t>Цели урока</a:t>
            </a:r>
            <a:r>
              <a:rPr lang="ru-RU" altLang="ru-RU" dirty="0" smtClean="0">
                <a:solidFill>
                  <a:srgbClr val="333333"/>
                </a:solidFill>
                <a:effectLst/>
              </a:rPr>
              <a:t>: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2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Ctr="0"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333333"/>
                </a:solidFill>
                <a:effectLst/>
              </a:rPr>
              <a:t>План урока.</a:t>
            </a:r>
            <a:r>
              <a:rPr lang="ru-RU" sz="3600" b="1" dirty="0" smtClean="0">
                <a:solidFill>
                  <a:srgbClr val="333333"/>
                </a:solidFill>
              </a:rPr>
              <a:t/>
            </a:r>
            <a:br>
              <a:rPr lang="ru-RU" sz="3600" b="1" dirty="0" smtClean="0">
                <a:solidFill>
                  <a:srgbClr val="333333"/>
                </a:solidFill>
              </a:rPr>
            </a:br>
            <a:endParaRPr lang="ru-RU" sz="3600" b="1" dirty="0" smtClean="0">
              <a:solidFill>
                <a:srgbClr val="333333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114800"/>
          </a:xfrm>
        </p:spPr>
        <p:txBody>
          <a:bodyPr/>
          <a:lstStyle/>
          <a:p>
            <a:pPr marL="514350" indent="-514350" eaLnBrk="1" hangingPunct="1">
              <a:buNone/>
              <a:defRPr/>
            </a:pPr>
            <a:r>
              <a:rPr lang="ru-RU" sz="3600" b="1" dirty="0" smtClean="0"/>
              <a:t>1. Проверка домашнего задания</a:t>
            </a:r>
          </a:p>
          <a:p>
            <a:pPr marL="514350" indent="-514350">
              <a:buNone/>
              <a:defRPr/>
            </a:pPr>
            <a:r>
              <a:rPr lang="ru-RU" sz="3600" b="1" dirty="0" smtClean="0"/>
              <a:t>2. Выведение алгоритма написания предлогов и приставок </a:t>
            </a:r>
          </a:p>
          <a:p>
            <a:pPr marL="514350" indent="-514350" eaLnBrk="1" hangingPunct="1">
              <a:buNone/>
              <a:defRPr/>
            </a:pPr>
            <a:r>
              <a:rPr lang="ru-RU" sz="3600" b="1" dirty="0" smtClean="0"/>
              <a:t>3. Закрепление  материала</a:t>
            </a:r>
          </a:p>
          <a:p>
            <a:pPr marL="514350" indent="-514350" eaLnBrk="1" hangingPunct="1">
              <a:buNone/>
              <a:defRPr/>
            </a:pPr>
            <a:r>
              <a:rPr lang="ru-RU" sz="3600" b="1" dirty="0" smtClean="0"/>
              <a:t>4. Обобщение  материала</a:t>
            </a:r>
          </a:p>
          <a:p>
            <a:pPr marL="514350" indent="-514350" eaLnBrk="1" hangingPunct="1">
              <a:buNone/>
              <a:defRPr/>
            </a:pPr>
            <a:r>
              <a:rPr lang="ru-RU" sz="3600" b="1" dirty="0" smtClean="0"/>
              <a:t>5. Контроль</a:t>
            </a:r>
          </a:p>
          <a:p>
            <a:pPr marL="514350" indent="-514350" eaLnBrk="1" hangingPunct="1">
              <a:buNone/>
              <a:defRPr/>
            </a:pPr>
            <a:endParaRPr lang="ru-RU" sz="2800" dirty="0" smtClean="0"/>
          </a:p>
          <a:p>
            <a:pPr marL="514350" indent="-514350" eaLnBrk="1" hangingPunct="1"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6651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511300" y="1497001"/>
            <a:ext cx="619283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charset="0"/>
              </a:rPr>
              <a:t>Читаю словосочетание (предложение)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1511300" y="1995916"/>
            <a:ext cx="619283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charset="0"/>
              </a:rPr>
              <a:t>Выделяю слово в скобках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052787" y="2632467"/>
            <a:ext cx="71294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charset="0"/>
              </a:rPr>
              <a:t>Между  (_) и словом ставлю дополнительное слово или вопрос</a:t>
            </a:r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>
            <a:off x="2817293" y="3364056"/>
            <a:ext cx="3600450" cy="1720707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Arial" charset="0"/>
              </a:rPr>
              <a:t>Если можно поставить </a:t>
            </a:r>
          </a:p>
          <a:p>
            <a:pPr algn="ctr" eaLnBrk="1" hangingPunct="1"/>
            <a:r>
              <a:rPr lang="ru-RU" altLang="ru-RU" dirty="0">
                <a:latin typeface="Arial" charset="0"/>
              </a:rPr>
              <a:t>с</a:t>
            </a:r>
            <a:r>
              <a:rPr lang="ru-RU" altLang="ru-RU" dirty="0" smtClean="0">
                <a:latin typeface="Arial" charset="0"/>
              </a:rPr>
              <a:t>лово или вопрос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738556" y="5372646"/>
            <a:ext cx="18716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charset="0"/>
              </a:rPr>
              <a:t>Пишу раздельно 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6804248" y="5372101"/>
            <a:ext cx="1800001" cy="4323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" charset="0"/>
              </a:rPr>
              <a:t>Пишу слитно</a:t>
            </a:r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4607719" y="182439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4617518" y="2345129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4607719" y="29972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7744440" y="5084763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1674387" y="4243600"/>
            <a:ext cx="0" cy="4095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H="1">
            <a:off x="1674387" y="4224409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>
            <a:off x="6417743" y="4224409"/>
            <a:ext cx="13266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>
            <a:off x="7732370" y="4224409"/>
            <a:ext cx="12070" cy="4552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9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</a:rPr>
              <a:t>Алгоритм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написания приставок </a:t>
            </a:r>
            <a:r>
              <a:rPr lang="ru-RU" b="1" dirty="0">
                <a:solidFill>
                  <a:schemeClr val="tx1"/>
                </a:solidFill>
                <a:effectLst/>
              </a:rPr>
              <a:t>и предлогов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653136"/>
            <a:ext cx="792088" cy="431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Да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>
            <a:endCxn id="10248" idx="0"/>
          </p:cNvCxnSpPr>
          <p:nvPr/>
        </p:nvCxnSpPr>
        <p:spPr>
          <a:xfrm>
            <a:off x="1674387" y="5084763"/>
            <a:ext cx="0" cy="2878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74364" y="4653136"/>
            <a:ext cx="1116013" cy="431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Нет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9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сравнение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8435280" cy="4915928"/>
          </a:xfrm>
        </p:spPr>
        <p:txBody>
          <a:bodyPr numCol="3">
            <a:normAutofit/>
          </a:bodyPr>
          <a:lstStyle/>
          <a:p>
            <a:pPr>
              <a:buNone/>
            </a:pPr>
            <a:r>
              <a:rPr lang="ru-RU" sz="2400" dirty="0" smtClean="0"/>
              <a:t>По дорожке</a:t>
            </a:r>
          </a:p>
          <a:p>
            <a:pPr>
              <a:buNone/>
            </a:pPr>
            <a:r>
              <a:rPr lang="ru-RU" sz="2400" dirty="0" smtClean="0"/>
              <a:t>Под водой</a:t>
            </a:r>
          </a:p>
          <a:p>
            <a:pPr>
              <a:buNone/>
            </a:pPr>
            <a:r>
              <a:rPr lang="ru-RU" sz="2400" dirty="0" smtClean="0"/>
              <a:t>Без дела</a:t>
            </a:r>
          </a:p>
          <a:p>
            <a:pPr>
              <a:buNone/>
            </a:pPr>
            <a:r>
              <a:rPr lang="ru-RU" sz="2400" dirty="0" smtClean="0"/>
              <a:t>Из вестей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pPr>
              <a:buNone/>
            </a:pPr>
            <a:r>
              <a:rPr lang="ru-RU" sz="2400" dirty="0" smtClean="0"/>
              <a:t>Подорожник</a:t>
            </a:r>
          </a:p>
          <a:p>
            <a:pPr>
              <a:buNone/>
            </a:pPr>
            <a:r>
              <a:rPr lang="ru-RU" sz="2400" dirty="0" smtClean="0"/>
              <a:t>Подводник</a:t>
            </a:r>
          </a:p>
          <a:p>
            <a:pPr>
              <a:buNone/>
            </a:pPr>
            <a:r>
              <a:rPr lang="ru-RU" sz="2400" dirty="0" smtClean="0"/>
              <a:t>Бездельник</a:t>
            </a:r>
          </a:p>
          <a:p>
            <a:pPr>
              <a:buNone/>
            </a:pPr>
            <a:r>
              <a:rPr lang="ru-RU" sz="2400" dirty="0" smtClean="0"/>
              <a:t>Известный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По садовой дорожке</a:t>
            </a:r>
          </a:p>
          <a:p>
            <a:pPr>
              <a:buNone/>
            </a:pPr>
            <a:r>
              <a:rPr lang="ru-RU" sz="2400" dirty="0" smtClean="0"/>
              <a:t>Под ледяной водой</a:t>
            </a:r>
          </a:p>
          <a:p>
            <a:pPr>
              <a:buNone/>
            </a:pPr>
            <a:r>
              <a:rPr lang="ru-RU" sz="2400" dirty="0" smtClean="0"/>
              <a:t>Без главного дела</a:t>
            </a:r>
          </a:p>
          <a:p>
            <a:pPr>
              <a:buNone/>
            </a:pPr>
            <a:r>
              <a:rPr lang="ru-RU" sz="2400" dirty="0" smtClean="0"/>
              <a:t>Из газетных вестей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288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594</TotalTime>
  <Words>373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Урок-презентация по теме : «Служебные части речи. Предлог»</vt:lpstr>
      <vt:lpstr>Распределительный диктант</vt:lpstr>
      <vt:lpstr>Слайд 3</vt:lpstr>
      <vt:lpstr>Слайд 4</vt:lpstr>
      <vt:lpstr>Раздельное написание предлогов с другими словами. Отличие предлогов от приставок.</vt:lpstr>
      <vt:lpstr>Цели урока:</vt:lpstr>
      <vt:lpstr>План урока. </vt:lpstr>
      <vt:lpstr>Алгоритм написания приставок и предлогов</vt:lpstr>
      <vt:lpstr>сравнение</vt:lpstr>
      <vt:lpstr>Орфографические задачи.</vt:lpstr>
      <vt:lpstr>Игра «Исключи лишнее слово»</vt:lpstr>
      <vt:lpstr>Правописание предлогов</vt:lpstr>
      <vt:lpstr>Проверка в паре </vt:lpstr>
      <vt:lpstr>Запомни</vt:lpstr>
      <vt:lpstr>Слайд 15</vt:lpstr>
      <vt:lpstr>Слайд 16</vt:lpstr>
      <vt:lpstr>Домашнее задание</vt:lpstr>
      <vt:lpstr>Спасибо за работу     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Alkatraz</dc:creator>
  <cp:lastModifiedBy>Alkatraz</cp:lastModifiedBy>
  <cp:revision>41</cp:revision>
  <dcterms:created xsi:type="dcterms:W3CDTF">2015-09-13T05:00:13Z</dcterms:created>
  <dcterms:modified xsi:type="dcterms:W3CDTF">2017-09-17T07:40:40Z</dcterms:modified>
</cp:coreProperties>
</file>